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7" r:id="rId2"/>
    <p:sldId id="259" r:id="rId3"/>
    <p:sldId id="263" r:id="rId4"/>
    <p:sldId id="264" r:id="rId5"/>
    <p:sldId id="266" r:id="rId6"/>
    <p:sldId id="262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>
        <p:scale>
          <a:sx n="86" d="100"/>
          <a:sy n="86" d="100"/>
        </p:scale>
        <p:origin x="56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01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39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383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6725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8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6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43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2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338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8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8403365A-41DE-4EC0-A64E-FDEA65112A6F}" type="datetimeFigureOut">
              <a:rPr lang="en-US" smtClean="0"/>
              <a:t>9/12/2022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B6A89FBE-DC09-40A8-A1DC-4D79EC5E3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396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642" y="798879"/>
            <a:ext cx="10571998" cy="9704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6</a:t>
            </a:r>
            <a:r>
              <a:rPr lang="en-US" sz="6000" baseline="30000" dirty="0">
                <a:solidFill>
                  <a:schemeClr val="bg1"/>
                </a:solidFill>
              </a:rPr>
              <a:t>th</a:t>
            </a:r>
            <a:r>
              <a:rPr lang="en-US" sz="6000" dirty="0">
                <a:solidFill>
                  <a:schemeClr val="bg1"/>
                </a:solidFill>
              </a:rPr>
              <a:t> Grade ELA</a:t>
            </a:r>
            <a:br>
              <a:rPr lang="en-US" sz="6000" dirty="0">
                <a:solidFill>
                  <a:schemeClr val="bg1"/>
                </a:solidFill>
              </a:rPr>
            </a:br>
            <a:r>
              <a:rPr lang="en-US" sz="6000" dirty="0">
                <a:solidFill>
                  <a:schemeClr val="bg1"/>
                </a:solidFill>
              </a:rPr>
              <a:t>Ms. Ellis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336"/>
            <a:ext cx="11929402" cy="50365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/>
              <a:t>WAG September 12 - September 16</a:t>
            </a:r>
            <a:endParaRPr lang="en-US" sz="4000" dirty="0"/>
          </a:p>
          <a:p>
            <a:pPr marL="0" indent="0" algn="ctr">
              <a:buNone/>
            </a:pPr>
            <a:r>
              <a:rPr lang="en-US" sz="3200" dirty="0"/>
              <a:t>HARD COPIES OF ALL WORKSHEETS PROVIDED BY TEACHER</a:t>
            </a:r>
          </a:p>
        </p:txBody>
      </p:sp>
    </p:spTree>
    <p:extLst>
      <p:ext uri="{BB962C8B-B14F-4D97-AF65-F5344CB8AC3E}">
        <p14:creationId xmlns:p14="http://schemas.microsoft.com/office/powerpoint/2010/main" val="3322128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6" y="1025525"/>
            <a:ext cx="11736280" cy="574934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Standard of the Week:</a:t>
            </a:r>
          </a:p>
          <a:p>
            <a:pPr marL="0" indent="0">
              <a:buNone/>
            </a:pPr>
            <a:r>
              <a:rPr lang="en-US" dirty="0"/>
              <a:t>ELAGSE6W1: Write arguments to support claims with clear reasons and relevant evidence. </a:t>
            </a:r>
          </a:p>
          <a:p>
            <a:pPr marL="0" indent="0">
              <a:buNone/>
            </a:pPr>
            <a:r>
              <a:rPr lang="en-US" dirty="0"/>
              <a:t>a. Introduce claim(s) and organize the reasons and evidence clearly.</a:t>
            </a:r>
          </a:p>
          <a:p>
            <a:pPr marL="0" indent="0">
              <a:buNone/>
            </a:pPr>
            <a:r>
              <a:rPr lang="en-US" dirty="0"/>
              <a:t>b. Support claim(s) with clear reasons and relevant evidence, using credible sources and demonstrating an understanding of the topic or text.</a:t>
            </a:r>
          </a:p>
          <a:p>
            <a:pPr marL="0" indent="0">
              <a:buNone/>
            </a:pPr>
            <a:r>
              <a:rPr lang="en-US" dirty="0"/>
              <a:t>c. Use words, phrases, and clauses to clarify the relationships among claim(s) and reasons. </a:t>
            </a:r>
          </a:p>
          <a:p>
            <a:pPr marL="0" indent="0">
              <a:buNone/>
            </a:pPr>
            <a:r>
              <a:rPr lang="en-US" dirty="0"/>
              <a:t>d. Establish and maintain a formal style.</a:t>
            </a:r>
          </a:p>
          <a:p>
            <a:pPr marL="0" indent="0">
              <a:buNone/>
            </a:pPr>
            <a:r>
              <a:rPr lang="en-US" dirty="0"/>
              <a:t>e. Provide a concluding statement or section that follows from the argument presented..</a:t>
            </a:r>
          </a:p>
          <a:p>
            <a:pPr marL="0" indent="0">
              <a:buNone/>
            </a:pPr>
            <a:r>
              <a:rPr lang="en-US" b="1" u="sng" dirty="0"/>
              <a:t>Supporting Standards of the Week:</a:t>
            </a:r>
          </a:p>
          <a:p>
            <a:pPr marL="0" indent="0">
              <a:buNone/>
            </a:pPr>
            <a:r>
              <a:rPr lang="en-US" dirty="0"/>
              <a:t>ELAGSE6W5: With some guidance and support from peers and adults, develop and strengthen writing as needed by planning, revising, editing, rewriting, or trying a new approach. (Editing for conventions should demonstrate command of Language standards 1–3 up to and including grade 6. </a:t>
            </a:r>
          </a:p>
          <a:p>
            <a:pPr marL="0" indent="0">
              <a:buNone/>
            </a:pPr>
            <a:r>
              <a:rPr lang="en-US" dirty="0"/>
              <a:t>ELAGSE6SL1: Engage effectively in a range of collaborative discussions (one-on-one, in groups, and teacher-led) with diverse partners on grade 6 topics, texts, and issues, building on others’ ideas and expressing their own clearly</a:t>
            </a:r>
            <a:r>
              <a:rPr lang="en-US" b="1" u="sng" dirty="0"/>
              <a:t> </a:t>
            </a:r>
          </a:p>
          <a:p>
            <a:pPr marL="0" indent="0">
              <a:buNone/>
            </a:pPr>
            <a:r>
              <a:rPr lang="en-US" b="1" u="sng" dirty="0"/>
              <a:t>Learning Targets:</a:t>
            </a:r>
          </a:p>
          <a:p>
            <a:r>
              <a:rPr lang="en-US" dirty="0"/>
              <a:t>Each student will create a Google website project to outline a main argument using claim, reason, and evidence. </a:t>
            </a:r>
            <a:endParaRPr lang="en-US" sz="1800" dirty="0"/>
          </a:p>
          <a:p>
            <a:r>
              <a:rPr lang="en-US" dirty="0"/>
              <a:t>Students will learn the format of argumentative writing. </a:t>
            </a:r>
          </a:p>
          <a:p>
            <a:r>
              <a:rPr lang="en-US" sz="1800" dirty="0"/>
              <a:t>Students will </a:t>
            </a:r>
            <a:r>
              <a:rPr lang="en-US" dirty="0"/>
              <a:t>use Chromebooks to research topics and gather text evidence to support arguments.</a:t>
            </a:r>
          </a:p>
          <a:p>
            <a:r>
              <a:rPr lang="en-US" sz="1800" dirty="0"/>
              <a:t>Students will use correct grammar and punctuation when crafting and editing arguments. </a:t>
            </a:r>
          </a:p>
          <a:p>
            <a:r>
              <a:rPr lang="en-US" dirty="0"/>
              <a:t>Students will learn the connection between argumentative writing and debate technique. 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2" y="636104"/>
            <a:ext cx="11984854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Standard(s)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Argumentative Writing</a:t>
            </a:r>
            <a:r>
              <a:rPr lang="en-US" sz="4000" b="1" dirty="0">
                <a:solidFill>
                  <a:schemeClr val="tx1"/>
                </a:solidFill>
              </a:rPr>
              <a:t> </a:t>
            </a:r>
            <a:r>
              <a:rPr lang="en-US" sz="4000" b="1" dirty="0"/>
              <a:t>&amp; </a:t>
            </a:r>
            <a:r>
              <a:rPr lang="en-US" dirty="0"/>
              <a:t>Editing for Conventions</a:t>
            </a:r>
            <a:br>
              <a:rPr lang="en-US" sz="4000" b="1" dirty="0"/>
            </a:br>
            <a:r>
              <a:rPr lang="en-US" sz="4000" b="1" dirty="0"/>
              <a:t>   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63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Monday September 12,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C62F10C-C7A6-47C9-A2C4-3D83368042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Ask students to recall previous knowledge about the argumentative writing format.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 laws they think should be passed.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Students will learn the C.E.R. method to outline their arguments.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C.E.R Graphic Organizer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None/>
            </a:pPr>
            <a:r>
              <a:rPr lang="en-US" sz="2000" b="1" dirty="0"/>
              <a:t>C.E.R Graphic Organizer( Question and Claim)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use their Chromebooks to research and construct their claims.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72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September 13, 2022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A6F9A6B-B955-447D-BF5A-0576C338A69F}"/>
              </a:ext>
            </a:extLst>
          </p:cNvPr>
          <p:cNvSpPr txBox="1">
            <a:spLocks/>
          </p:cNvSpPr>
          <p:nvPr/>
        </p:nvSpPr>
        <p:spPr>
          <a:xfrm>
            <a:off x="550250" y="2059104"/>
            <a:ext cx="10831748" cy="4923183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7160" indent="0">
              <a:buFont typeface="Wingdings 2" charset="2"/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Define reasoning (the why) --5 minute drill. </a:t>
            </a:r>
          </a:p>
          <a:p>
            <a:pPr marL="137160" indent="0">
              <a:buFont typeface="Wingdings 2" charset="2"/>
              <a:buNone/>
            </a:pPr>
            <a:endParaRPr lang="en-US" sz="2200" b="1" dirty="0"/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their connotative and denotative definitions of “reasoning.”</a:t>
            </a:r>
          </a:p>
          <a:p>
            <a:pPr marL="137160" indent="0">
              <a:buFont typeface="Wingdings 2" charset="2"/>
              <a:buNone/>
            </a:pPr>
            <a:endParaRPr lang="en-US" sz="2200" b="1" dirty="0"/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Font typeface="Wingdings 2" charset="2"/>
              <a:buNone/>
            </a:pPr>
            <a:r>
              <a:rPr lang="en-US" sz="2000" b="1" dirty="0"/>
              <a:t>Teach students Aristotle’s modes for persuasion --the rhetorical appeal ethos, logos, and pathos. </a:t>
            </a:r>
            <a:r>
              <a:rPr lang="en-US" sz="2200" b="1" dirty="0"/>
              <a:t>Students will be taught the conventions of  well written “Reason” topic sentence.  </a:t>
            </a:r>
          </a:p>
          <a:p>
            <a:pPr marL="137160" indent="0">
              <a:buFont typeface="Wingdings 2" charset="2"/>
              <a:buNone/>
            </a:pPr>
            <a:endParaRPr lang="en-US" sz="2200" b="1" dirty="0"/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Font typeface="Wingdings 2" charset="2"/>
              <a:buNone/>
            </a:pPr>
            <a:r>
              <a:rPr lang="en-US" sz="2400" b="1" dirty="0"/>
              <a:t>Give students time to construct well written “Reason” topic sentences using the appeals. </a:t>
            </a:r>
          </a:p>
          <a:p>
            <a:pPr marL="137160" indent="0">
              <a:buFont typeface="Wingdings 2" charset="2"/>
              <a:buNone/>
            </a:pPr>
            <a:endParaRPr lang="en-US" sz="2400" b="1" dirty="0"/>
          </a:p>
          <a:p>
            <a:pPr marL="137160" indent="0">
              <a:buFont typeface="Wingdings 2" charset="2"/>
              <a:buNone/>
            </a:pPr>
            <a:endParaRPr lang="en-US" sz="2200" b="1" dirty="0"/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Font typeface="Wingdings 2" charset="2"/>
              <a:buNone/>
            </a:pPr>
            <a:r>
              <a:rPr lang="en-US" sz="2000" b="1" dirty="0"/>
              <a:t>C.E.R Graphic Organizer( Reason)</a:t>
            </a:r>
            <a:endParaRPr lang="en-US" sz="2200" b="1" dirty="0"/>
          </a:p>
          <a:p>
            <a:pPr marL="137160" indent="0">
              <a:buFont typeface="Wingdings 2" charset="2"/>
              <a:buNone/>
            </a:pPr>
            <a:endParaRPr lang="en-US" sz="2200" b="1" dirty="0"/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Font typeface="Wingdings 2" charset="2"/>
              <a:buNone/>
            </a:pPr>
            <a:r>
              <a:rPr lang="en-US" sz="2200" b="1" dirty="0"/>
              <a:t>Students will use their Chromebooks to research and construct their “reasons.” </a:t>
            </a:r>
          </a:p>
          <a:p>
            <a:pPr marL="137160" indent="0">
              <a:buFont typeface="Wingdings 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609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Wednesday September 14, 2022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C806DC3-D684-4AC9-B0F6-A320D813D0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503" y="1934817"/>
            <a:ext cx="10554574" cy="4923183"/>
          </a:xfrm>
        </p:spPr>
        <p:txBody>
          <a:bodyPr>
            <a:normAutofit fontScale="550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Write down as many transition words as you know --5 minute drill.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422910" indent="-285750"/>
            <a:r>
              <a:rPr lang="en-US" sz="2200" b="1" dirty="0"/>
              <a:t>Students will share the transition words they wrote down.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200" b="1" dirty="0"/>
              <a:t>Students will complete the Transition Word Bank worksheet.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Share research tips with students that enhance the research process. Give students time to research evidence to support their claims. Review answers Transition Word Bank worksheet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None/>
            </a:pPr>
            <a:r>
              <a:rPr lang="en-US" sz="2000" b="1" dirty="0"/>
              <a:t>C.E.R Graphic Organizer( Evidence)</a:t>
            </a:r>
            <a:endParaRPr lang="en-US" sz="2200" b="1" dirty="0"/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use their Chromebooks to research and construct their evidence. 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141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Thursday September 15, 2022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6BB0B147-3C7C-43A9-8A35-98B181DD4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538" y="1934817"/>
            <a:ext cx="10831748" cy="4923183"/>
          </a:xfrm>
        </p:spPr>
        <p:txBody>
          <a:bodyPr>
            <a:normAutofit fontScale="62500" lnSpcReduction="20000"/>
          </a:bodyPr>
          <a:lstStyle/>
          <a:p>
            <a:pPr marL="137160" indent="0">
              <a:buNone/>
            </a:pPr>
            <a:r>
              <a:rPr lang="en-US" sz="2200" b="1" dirty="0"/>
              <a:t>Warm Up: </a:t>
            </a:r>
          </a:p>
          <a:p>
            <a:pPr marL="422910" indent="-285750"/>
            <a:r>
              <a:rPr lang="en-US" sz="2200" b="1" dirty="0"/>
              <a:t>Review C.E.R method. 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Opening:</a:t>
            </a:r>
          </a:p>
          <a:p>
            <a:pPr marL="137160" indent="0">
              <a:buNone/>
            </a:pPr>
            <a:r>
              <a:rPr lang="en-US" sz="2000" b="1" dirty="0"/>
              <a:t>Give students time to finish CER graphic organizer and Transition Word Bank worksheet.  (assist students)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Group Instruction: </a:t>
            </a:r>
          </a:p>
          <a:p>
            <a:pPr marL="137160" indent="0">
              <a:buNone/>
            </a:pPr>
            <a:r>
              <a:rPr lang="en-US" sz="2000" b="1" dirty="0"/>
              <a:t>Give students time to finish CER graphic organizer and Transition Word Bank worksheet. (assist students)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Give students time to finish CER graphic organizer and Transition Word Bank worksheet. (assist students)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Independent Practice:</a:t>
            </a:r>
          </a:p>
          <a:p>
            <a:pPr marL="137160" indent="0">
              <a:buNone/>
            </a:pPr>
            <a:r>
              <a:rPr lang="en-US" sz="2000" b="1" dirty="0"/>
              <a:t>Give students time to finish CER graphic organizer and Transition Word Bank worksheet. (assist students)</a:t>
            </a:r>
          </a:p>
          <a:p>
            <a:pPr marL="137160" indent="0">
              <a:buNone/>
            </a:pPr>
            <a:endParaRPr lang="en-US" sz="2200" b="1" dirty="0"/>
          </a:p>
          <a:p>
            <a:pPr marL="137160" indent="0">
              <a:buNone/>
            </a:pPr>
            <a:r>
              <a:rPr lang="en-US" sz="2200" b="1" dirty="0"/>
              <a:t>Closers: </a:t>
            </a:r>
          </a:p>
          <a:p>
            <a:pPr marL="137160" indent="0">
              <a:buNone/>
            </a:pPr>
            <a:r>
              <a:rPr lang="en-US" sz="2200" b="1" dirty="0"/>
              <a:t>Students will submit C.E.R. checklist, graphic organizer, t</a:t>
            </a:r>
            <a:r>
              <a:rPr lang="en-US" b="1" dirty="0"/>
              <a:t>ransition Word Bank worksheet.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5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Friday September 16, 2022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175D380-B335-489A-AA49-124C7B4AC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34817"/>
            <a:ext cx="10554574" cy="4923183"/>
          </a:xfrm>
        </p:spPr>
        <p:txBody>
          <a:bodyPr>
            <a:normAutofit fontScale="47500" lnSpcReduction="20000"/>
          </a:bodyPr>
          <a:lstStyle/>
          <a:p>
            <a:pPr marL="137160" indent="0">
              <a:buNone/>
            </a:pPr>
            <a:r>
              <a:rPr lang="en-US" sz="2500" b="1" dirty="0"/>
              <a:t>Warm Up: </a:t>
            </a:r>
          </a:p>
          <a:p>
            <a:pPr marL="422910" indent="-285750"/>
            <a:r>
              <a:rPr lang="en-US" sz="2500" b="1" dirty="0"/>
              <a:t>Review test directions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Opening:</a:t>
            </a:r>
          </a:p>
          <a:p>
            <a:pPr marL="137160" indent="0">
              <a:buNone/>
            </a:pPr>
            <a:r>
              <a:rPr lang="en-US" sz="2500" b="1" dirty="0"/>
              <a:t>Administer test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Group Instruction: </a:t>
            </a:r>
          </a:p>
          <a:p>
            <a:pPr marL="137160" indent="0">
              <a:buNone/>
            </a:pPr>
            <a:r>
              <a:rPr lang="en-US" sz="2800" b="1" dirty="0"/>
              <a:t>Google Sites review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Guided Practice:</a:t>
            </a:r>
          </a:p>
          <a:p>
            <a:pPr marL="137160" indent="0">
              <a:buNone/>
            </a:pPr>
            <a:r>
              <a:rPr lang="en-US" sz="2400" b="1" dirty="0"/>
              <a:t>Teach students basics of Google Sites. 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Independent /Group Practice:</a:t>
            </a:r>
          </a:p>
          <a:p>
            <a:pPr marL="137160" indent="0">
              <a:buNone/>
            </a:pPr>
            <a:r>
              <a:rPr lang="en-US" sz="2800" b="1" dirty="0"/>
              <a:t>Allow students to practice setting up their web pages using Google Sites. </a:t>
            </a:r>
          </a:p>
          <a:p>
            <a:pPr marL="137160" indent="0">
              <a:buNone/>
            </a:pPr>
            <a:endParaRPr lang="en-US" sz="2500" b="1" dirty="0"/>
          </a:p>
          <a:p>
            <a:pPr marL="137160" indent="0">
              <a:buNone/>
            </a:pPr>
            <a:r>
              <a:rPr lang="en-US" sz="2500" b="1" dirty="0"/>
              <a:t>Closers: </a:t>
            </a:r>
          </a:p>
          <a:p>
            <a:pPr marL="137160" indent="0">
              <a:buNone/>
            </a:pPr>
            <a:r>
              <a:rPr lang="en-US" sz="2800" b="1" dirty="0"/>
              <a:t>Students will share “tips &amp; tricks” to using Google website builder program. </a:t>
            </a:r>
          </a:p>
          <a:p>
            <a:pPr marL="137160" indent="0">
              <a:buNone/>
            </a:pPr>
            <a:endParaRPr lang="en-US" sz="2800" b="1" dirty="0"/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6221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5230</TotalTime>
  <Words>808</Words>
  <Application>Microsoft Office PowerPoint</Application>
  <PresentationFormat>Widescreen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Century Gothic</vt:lpstr>
      <vt:lpstr>Wingdings 2</vt:lpstr>
      <vt:lpstr>Quotable</vt:lpstr>
      <vt:lpstr>6th Grade ELA Ms. Ellis</vt:lpstr>
      <vt:lpstr>Standard(s) Argumentative Writing &amp; Editing for Conventions     </vt:lpstr>
      <vt:lpstr>Monday September 12, 2022</vt:lpstr>
      <vt:lpstr>Tuesday September 13, 2022</vt:lpstr>
      <vt:lpstr>Wednesday September 14, 2022</vt:lpstr>
      <vt:lpstr>Thursday September 15, 2022</vt:lpstr>
      <vt:lpstr>Friday September 16, 2022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Grade Math</dc:title>
  <dc:creator>Terrell, Jennifer</dc:creator>
  <cp:lastModifiedBy>Ellis, Amarra</cp:lastModifiedBy>
  <cp:revision>67</cp:revision>
  <cp:lastPrinted>2019-08-11T01:51:35Z</cp:lastPrinted>
  <dcterms:created xsi:type="dcterms:W3CDTF">2018-08-24T15:10:25Z</dcterms:created>
  <dcterms:modified xsi:type="dcterms:W3CDTF">2022-09-13T03:52:20Z</dcterms:modified>
</cp:coreProperties>
</file>